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421" r:id="rId3"/>
    <p:sldId id="422" r:id="rId5"/>
    <p:sldId id="423" r:id="rId6"/>
    <p:sldId id="504" r:id="rId7"/>
    <p:sldId id="526" r:id="rId8"/>
    <p:sldId id="438" r:id="rId9"/>
    <p:sldId id="505" r:id="rId10"/>
    <p:sldId id="527" r:id="rId11"/>
    <p:sldId id="563" r:id="rId12"/>
    <p:sldId id="481" r:id="rId13"/>
    <p:sldId id="492" r:id="rId14"/>
    <p:sldId id="472" r:id="rId15"/>
    <p:sldId id="506" r:id="rId16"/>
    <p:sldId id="507" r:id="rId17"/>
    <p:sldId id="508" r:id="rId18"/>
    <p:sldId id="550" r:id="rId19"/>
    <p:sldId id="551" r:id="rId20"/>
    <p:sldId id="552" r:id="rId21"/>
    <p:sldId id="471" r:id="rId22"/>
    <p:sldId id="426" r:id="rId23"/>
    <p:sldId id="509" r:id="rId24"/>
    <p:sldId id="479" r:id="rId25"/>
    <p:sldId id="512" r:id="rId26"/>
    <p:sldId id="553" r:id="rId27"/>
    <p:sldId id="432" r:id="rId28"/>
    <p:sldId id="475" r:id="rId29"/>
    <p:sldId id="443" r:id="rId30"/>
    <p:sldId id="449" r:id="rId31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3" name="lenovo" initials="l" lastIdx="6" clrIdx="2"/>
  <p:cmAuthor id="4" name="Administrator" initials="A" lastIdx="5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9B8"/>
    <a:srgbClr val="404040"/>
    <a:srgbClr val="A4C4DB"/>
    <a:srgbClr val="71ACD8"/>
    <a:srgbClr val="084773"/>
    <a:srgbClr val="088EC7"/>
    <a:srgbClr val="03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55" d="100"/>
          <a:sy n="55" d="100"/>
        </p:scale>
        <p:origin x="298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342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6F9E-52A0-42BB-9B01-582A59B97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1E54-AF4F-4F9B-AA57-5A14EB652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762317" y="3412490"/>
            <a:ext cx="43516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76231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297846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762635" y="2241550"/>
            <a:ext cx="4825365" cy="101409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762635" y="3566795"/>
            <a:ext cx="4351655" cy="42037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147445" y="3834130"/>
            <a:ext cx="4359910" cy="46863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147128" y="2555558"/>
            <a:ext cx="4359910" cy="117221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0543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43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839716"/>
            <a:ext cx="1620202" cy="10182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716"/>
            <a:ext cx="1620202" cy="1018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1"/>
            </p:custDataLst>
          </p:nvPr>
        </p:nvSpPr>
        <p:spPr>
          <a:xfrm>
            <a:off x="52924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446078" y="2804161"/>
            <a:ext cx="4241800" cy="71437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5446395" y="3602355"/>
            <a:ext cx="4241800" cy="42354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60350" y="456565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60350" y="6350000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3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36.xml"/><Relationship Id="rId1" Type="http://schemas.openxmlformats.org/officeDocument/2006/relationships/tags" Target="../tags/tag23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image" Target="../media/image20.jpeg"/><Relationship Id="rId7" Type="http://schemas.openxmlformats.org/officeDocument/2006/relationships/tags" Target="../tags/tag23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3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3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image" Target="../media/image21.jpeg"/><Relationship Id="rId7" Type="http://schemas.openxmlformats.org/officeDocument/2006/relationships/tags" Target="../tags/tag243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42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4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image" Target="../media/image22.jpeg"/><Relationship Id="rId7" Type="http://schemas.openxmlformats.org/officeDocument/2006/relationships/tags" Target="../tags/tag24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4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4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image" Target="../media/image23.jpeg"/><Relationship Id="rId7" Type="http://schemas.openxmlformats.org/officeDocument/2006/relationships/tags" Target="../tags/tag25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5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4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image" Target="../media/image24.jpeg"/><Relationship Id="rId7" Type="http://schemas.openxmlformats.org/officeDocument/2006/relationships/tags" Target="../tags/tag255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54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image" Target="../media/image25.jpeg"/><Relationship Id="rId7" Type="http://schemas.openxmlformats.org/officeDocument/2006/relationships/tags" Target="../tags/tag25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5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image" Target="../media/image26.jpeg"/><Relationship Id="rId7" Type="http://schemas.openxmlformats.org/officeDocument/2006/relationships/tags" Target="../tags/tag263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62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6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image" Target="../media/image27.jpeg"/><Relationship Id="rId7" Type="http://schemas.openxmlformats.org/officeDocument/2006/relationships/tags" Target="../tags/tag26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6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6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7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73.xml"/><Relationship Id="rId1" Type="http://schemas.openxmlformats.org/officeDocument/2006/relationships/tags" Target="../tags/tag26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7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75.xml"/><Relationship Id="rId2" Type="http://schemas.openxmlformats.org/officeDocument/2006/relationships/image" Target="../media/image29.png"/><Relationship Id="rId14" Type="http://schemas.openxmlformats.org/officeDocument/2006/relationships/notesSlide" Target="../notesSlides/notesSlide20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tags" Target="../tags/tag27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82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2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87.xml"/><Relationship Id="rId11" Type="http://schemas.openxmlformats.org/officeDocument/2006/relationships/tags" Target="../tags/tag286.xml"/><Relationship Id="rId10" Type="http://schemas.openxmlformats.org/officeDocument/2006/relationships/tags" Target="../tags/tag285.xml"/><Relationship Id="rId1" Type="http://schemas.openxmlformats.org/officeDocument/2006/relationships/tags" Target="../tags/tag28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89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2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93.xml"/><Relationship Id="rId10" Type="http://schemas.openxmlformats.org/officeDocument/2006/relationships/image" Target="../media/image31.jpeg"/><Relationship Id="rId1" Type="http://schemas.openxmlformats.org/officeDocument/2006/relationships/tags" Target="../tags/tag28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9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2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99.xml"/><Relationship Id="rId10" Type="http://schemas.openxmlformats.org/officeDocument/2006/relationships/image" Target="../media/image32.jpeg"/><Relationship Id="rId1" Type="http://schemas.openxmlformats.org/officeDocument/2006/relationships/tags" Target="../tags/tag29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301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2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05.xml"/><Relationship Id="rId10" Type="http://schemas.openxmlformats.org/officeDocument/2006/relationships/image" Target="../media/image33.jpeg"/><Relationship Id="rId1" Type="http://schemas.openxmlformats.org/officeDocument/2006/relationships/tags" Target="../tags/tag30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image" Target="../media/image34.png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307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0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311.xml"/><Relationship Id="rId30" Type="http://schemas.openxmlformats.org/officeDocument/2006/relationships/notesSlide" Target="../notesSlides/notesSlide26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331.xml"/><Relationship Id="rId27" Type="http://schemas.openxmlformats.org/officeDocument/2006/relationships/tags" Target="../tags/tag330.xml"/><Relationship Id="rId26" Type="http://schemas.openxmlformats.org/officeDocument/2006/relationships/tags" Target="../tags/tag329.xml"/><Relationship Id="rId25" Type="http://schemas.openxmlformats.org/officeDocument/2006/relationships/tags" Target="../tags/tag328.xml"/><Relationship Id="rId24" Type="http://schemas.openxmlformats.org/officeDocument/2006/relationships/tags" Target="../tags/tag327.xml"/><Relationship Id="rId23" Type="http://schemas.openxmlformats.org/officeDocument/2006/relationships/tags" Target="../tags/tag326.xml"/><Relationship Id="rId22" Type="http://schemas.openxmlformats.org/officeDocument/2006/relationships/tags" Target="../tags/tag325.xml"/><Relationship Id="rId21" Type="http://schemas.openxmlformats.org/officeDocument/2006/relationships/tags" Target="../tags/tag324.xml"/><Relationship Id="rId20" Type="http://schemas.openxmlformats.org/officeDocument/2006/relationships/tags" Target="../tags/tag323.xml"/><Relationship Id="rId2" Type="http://schemas.openxmlformats.org/officeDocument/2006/relationships/image" Target="../media/image2.png"/><Relationship Id="rId19" Type="http://schemas.openxmlformats.org/officeDocument/2006/relationships/tags" Target="../tags/tag322.xml"/><Relationship Id="rId18" Type="http://schemas.openxmlformats.org/officeDocument/2006/relationships/tags" Target="../tags/tag321.xml"/><Relationship Id="rId17" Type="http://schemas.openxmlformats.org/officeDocument/2006/relationships/tags" Target="../tags/tag320.xml"/><Relationship Id="rId16" Type="http://schemas.openxmlformats.org/officeDocument/2006/relationships/tags" Target="../tags/tag319.xml"/><Relationship Id="rId15" Type="http://schemas.openxmlformats.org/officeDocument/2006/relationships/tags" Target="../tags/tag318.xml"/><Relationship Id="rId14" Type="http://schemas.openxmlformats.org/officeDocument/2006/relationships/image" Target="../media/image36.jpeg"/><Relationship Id="rId13" Type="http://schemas.openxmlformats.org/officeDocument/2006/relationships/tags" Target="../tags/tag317.xml"/><Relationship Id="rId12" Type="http://schemas.openxmlformats.org/officeDocument/2006/relationships/image" Target="../media/image35.jpeg"/><Relationship Id="rId11" Type="http://schemas.openxmlformats.org/officeDocument/2006/relationships/tags" Target="../tags/tag316.xml"/><Relationship Id="rId10" Type="http://schemas.openxmlformats.org/officeDocument/2006/relationships/tags" Target="../tags/tag315.xml"/><Relationship Id="rId1" Type="http://schemas.openxmlformats.org/officeDocument/2006/relationships/tags" Target="../tags/tag31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jpeg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33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27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337.xml"/><Relationship Id="rId11" Type="http://schemas.openxmlformats.org/officeDocument/2006/relationships/image" Target="../media/image38.jpeg"/><Relationship Id="rId10" Type="http://schemas.openxmlformats.org/officeDocument/2006/relationships/tags" Target="../tags/tag336.xml"/><Relationship Id="rId1" Type="http://schemas.openxmlformats.org/officeDocument/2006/relationships/tags" Target="../tags/tag33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jpeg"/><Relationship Id="rId8" Type="http://schemas.openxmlformats.org/officeDocument/2006/relationships/image" Target="../media/image39.jpeg"/><Relationship Id="rId7" Type="http://schemas.openxmlformats.org/officeDocument/2006/relationships/tags" Target="../tags/tag340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339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2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41.xml"/><Relationship Id="rId1" Type="http://schemas.openxmlformats.org/officeDocument/2006/relationships/tags" Target="../tags/tag33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6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68.xml"/><Relationship Id="rId2" Type="http://schemas.openxmlformats.org/officeDocument/2006/relationships/image" Target="../media/image8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73.xml"/><Relationship Id="rId12" Type="http://schemas.openxmlformats.org/officeDocument/2006/relationships/image" Target="../media/image9.jpeg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tags" Target="../tags/tag16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image" Target="../media/image10.png"/><Relationship Id="rId7" Type="http://schemas.openxmlformats.org/officeDocument/2006/relationships/tags" Target="../tags/tag17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7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83.xml"/><Relationship Id="rId15" Type="http://schemas.openxmlformats.org/officeDocument/2006/relationships/image" Target="../media/image11.png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7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image" Target="../media/image13.jpeg"/><Relationship Id="rId1" Type="http://schemas.openxmlformats.org/officeDocument/2006/relationships/tags" Target="../tags/tag18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94.xml"/><Relationship Id="rId2" Type="http://schemas.openxmlformats.org/officeDocument/2006/relationships/image" Target="../media/image14.png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tags" Target="../tags/tag19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0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04.xml"/><Relationship Id="rId2" Type="http://schemas.openxmlformats.org/officeDocument/2006/relationships/image" Target="../media/image15.png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13.xml"/><Relationship Id="rId15" Type="http://schemas.openxmlformats.org/officeDocument/2006/relationships/tags" Target="../tags/tag212.xml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tags" Target="../tags/tag20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1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15.xml"/><Relationship Id="rId2" Type="http://schemas.openxmlformats.org/officeDocument/2006/relationships/image" Target="../media/image16.png"/><Relationship Id="rId18" Type="http://schemas.openxmlformats.org/officeDocument/2006/relationships/notesSlide" Target="../notesSlides/notesSlide8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24.xml"/><Relationship Id="rId15" Type="http://schemas.openxmlformats.org/officeDocument/2006/relationships/tags" Target="../tags/tag223.xml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tags" Target="../tags/tag21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image" Target="../media/image17.jpeg"/><Relationship Id="rId7" Type="http://schemas.openxmlformats.org/officeDocument/2006/relationships/tags" Target="../tags/tag22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image" Target="../media/image18.png"/><Relationship Id="rId1" Type="http://schemas.openxmlformats.org/officeDocument/2006/relationships/tags" Target="../tags/tag2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>
          <a:xfrm>
            <a:off x="762635" y="4207510"/>
            <a:ext cx="4739640" cy="1047750"/>
          </a:xfrm>
        </p:spPr>
        <p:txBody>
          <a:bodyPr>
            <a:normAutofit/>
          </a:bodyPr>
          <a:p>
            <a:pPr lvl="0"/>
            <a:endParaRPr lang="en-US" altLang="zh-CN"/>
          </a:p>
          <a:p>
            <a:pPr lvl="0"/>
            <a:r>
              <a:rPr lang="en-US" altLang="zh-CN"/>
              <a:t>2023年11月</a:t>
            </a:r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762635" y="1406525"/>
            <a:ext cx="9505950" cy="1530985"/>
          </a:xfrm>
        </p:spPr>
        <p:txBody>
          <a:bodyPr/>
          <a:p>
            <a:r>
              <a:rPr lang="zh-CN" altLang="en-US" sz="3200"/>
              <a:t>迎江区长风乡浮筒码头</a:t>
            </a:r>
            <a:br>
              <a:rPr lang="zh-CN" altLang="en-US" sz="3200"/>
            </a:br>
            <a:r>
              <a:rPr lang="zh-CN" altLang="en-US" sz="3200">
                <a:sym typeface="+mn-ea"/>
              </a:rPr>
              <a:t>枞阳县雨坛浮筒码头</a:t>
            </a:r>
            <a:br>
              <a:rPr lang="zh-CN" altLang="en-US" sz="3200">
                <a:sym typeface="+mn-ea"/>
              </a:rPr>
            </a:br>
            <a:r>
              <a:rPr lang="zh-CN" altLang="en-US" sz="3200">
                <a:sym typeface="+mn-ea"/>
              </a:rPr>
              <a:t>桐城市孔城码头</a:t>
            </a:r>
            <a:endParaRPr lang="zh-CN" altLang="en-US" sz="32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28700" y="3576955"/>
            <a:ext cx="4206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solidFill>
                  <a:schemeClr val="bg1"/>
                </a:solidFill>
                <a:ea typeface="宋体" panose="02010600030101010101" pitchFamily="2" charset="-122"/>
              </a:rPr>
              <a:t>——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浮筒码头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初步建设方案</a:t>
            </a:r>
            <a:endParaRPr lang="zh-CN" altLang="en-US" sz="2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迎江区长风乡浮筒码头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174" y="729000"/>
            <a:ext cx="10677651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87895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迎江区长风乡浮筒码头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709" y="729000"/>
            <a:ext cx="9600583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总体鸟瞰图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757872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迎江区长风乡浮筒码头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2249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枞阳县雨坛浮筒码头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3" name="图片 2" descr="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2249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枞阳县雨坛浮筒码头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3" name="图片 2" descr="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2249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枞阳县雨坛浮筒码头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813" y="729000"/>
            <a:ext cx="9600374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2249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桐城市孔城码头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3" name="图片 2" descr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2249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桐城市孔城码头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2249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桐城市孔城码头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728091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大风及汛期应对措施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07910" y="1306830"/>
            <a:ext cx="436054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在</a:t>
            </a:r>
            <a:r>
              <a:rPr lang="en-US" altLang="zh-CN"/>
              <a:t>8</a:t>
            </a:r>
            <a:r>
              <a:rPr lang="zh-CN" altLang="en-US"/>
              <a:t>级及以上大风天气和汛期禁止使用，同时需要对停靠船只进行固定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浮筒平台固定墩</a:t>
            </a:r>
            <a:r>
              <a:rPr lang="zh-CN" altLang="en-US">
                <a:sym typeface="+mn-ea"/>
              </a:rPr>
              <a:t>拟采用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×</a:t>
            </a:r>
            <a:r>
              <a:rPr lang="en-US" altLang="zh-CN">
                <a:sym typeface="+mn-ea"/>
              </a:rPr>
              <a:t>1.5</a:t>
            </a:r>
            <a:r>
              <a:rPr lang="zh-CN" altLang="en-US">
                <a:sym typeface="+mn-ea"/>
              </a:rPr>
              <a:t>米混凝土制作，上部安装系船柱，用以在汛期对船只进行固定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固定用钢丝绳</a:t>
            </a:r>
            <a:r>
              <a:rPr lang="en-US" altLang="zh-CN"/>
              <a:t>φ12mm</a:t>
            </a:r>
            <a:r>
              <a:rPr lang="zh-CN" altLang="en-US"/>
              <a:t>，破断拉力可达</a:t>
            </a:r>
            <a:r>
              <a:rPr lang="en-US" altLang="zh-CN"/>
              <a:t>74KN</a:t>
            </a:r>
            <a:endParaRPr lang="en-US" altLang="zh-CN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en-US" altLang="zh-CN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17930" y="883920"/>
            <a:ext cx="5370195" cy="4792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43150" y="5808980"/>
            <a:ext cx="288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系船柱固定示意图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2054864" y="249761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设计背景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942337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3"/>
            </p:custDataLst>
          </p:nvPr>
        </p:nvCxnSpPr>
        <p:spPr>
          <a:xfrm>
            <a:off x="948059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6519549" y="247094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401942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407664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2059940" y="3995420"/>
            <a:ext cx="138366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细部设计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942337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9"/>
            </p:custDataLst>
          </p:nvPr>
        </p:nvCxnSpPr>
        <p:spPr>
          <a:xfrm>
            <a:off x="948059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10"/>
            </p:custDataLst>
          </p:nvPr>
        </p:nvSpPr>
        <p:spPr>
          <a:xfrm>
            <a:off x="6519545" y="3995420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材料设计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5401942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2"/>
            </p:custDataLst>
          </p:nvPr>
        </p:nvCxnSpPr>
        <p:spPr>
          <a:xfrm>
            <a:off x="5407664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13"/>
            </p:custDataLst>
          </p:nvPr>
        </p:nvSpPr>
        <p:spPr>
          <a:xfrm>
            <a:off x="2054860" y="5519420"/>
            <a:ext cx="131381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fontScale="9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工程案例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14"/>
            </p:custDataLst>
          </p:nvPr>
        </p:nvSpPr>
        <p:spPr>
          <a:xfrm>
            <a:off x="942337" y="51617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15"/>
            </p:custDataLst>
          </p:nvPr>
        </p:nvCxnSpPr>
        <p:spPr>
          <a:xfrm>
            <a:off x="948059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4892675" y="832485"/>
            <a:ext cx="2239010" cy="7353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4000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000" spc="60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7"/>
            </p:custDataLst>
          </p:nvPr>
        </p:nvSpPr>
        <p:spPr>
          <a:xfrm>
            <a:off x="4387854" y="64547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8"/>
            </p:custDataLst>
          </p:nvPr>
        </p:nvSpPr>
        <p:spPr>
          <a:xfrm>
            <a:off x="4471610" y="72040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19"/>
            </p:custDataLst>
          </p:nvPr>
        </p:nvCxnSpPr>
        <p:spPr>
          <a:xfrm>
            <a:off x="5380994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7260" y="522605"/>
            <a:ext cx="5218430" cy="4750435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7181215" y="1343660"/>
            <a:ext cx="450215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浮体：采用聚乙烯浮筒（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500*500*400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最大浮力：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350kg/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</a:t>
            </a:r>
            <a:r>
              <a:rPr lang="en-US" altLang="zh-CN" sz="1600" baseline="30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结构：采用热镀锌</a:t>
            </a:r>
            <a:r>
              <a:rPr 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14</a:t>
            </a:r>
            <a:r>
              <a:rPr 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#+8#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槽钢龙骨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结构承载：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3.0KN/m</a:t>
            </a:r>
            <a:r>
              <a:rPr lang="en-US" altLang="zh-CN" sz="1600" baseline="300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面层：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厚塑木地板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栏杆：浮桥两侧采用钢栏杆，高度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182495" y="5472430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浮桥结构断面图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11480" y="181610"/>
            <a:ext cx="82442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结构断面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2585" y="4664075"/>
            <a:ext cx="56769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L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4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72338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锚定形式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11605" y="510540"/>
            <a:ext cx="9551035" cy="383794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59690" y="4959985"/>
            <a:ext cx="11613515" cy="1198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）岸边固定墩尺寸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1.5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米，基础采用钢管桩，打入深度根据现场勘测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5mm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的钢支撑对浮筒平台进行固定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固定墩上部布置一个系船柱（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5t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），汛期时用钢丝绳将船只进行固定，</a:t>
            </a:r>
            <a:r>
              <a:rPr lang="zh-CN" altLang="en-US" sz="1600">
                <a:sym typeface="+mn-ea"/>
              </a:rPr>
              <a:t>固定用钢丝绳</a:t>
            </a:r>
            <a:r>
              <a:rPr lang="en-US" altLang="zh-CN" sz="1600">
                <a:sym typeface="+mn-ea"/>
              </a:rPr>
              <a:t>φ12mm</a:t>
            </a:r>
            <a:r>
              <a:rPr lang="zh-CN" altLang="en-US" sz="1600">
                <a:sym typeface="+mn-ea"/>
              </a:rPr>
              <a:t>，破断拉力可达</a:t>
            </a:r>
            <a:r>
              <a:rPr lang="en-US" altLang="zh-CN" sz="1600">
                <a:sym typeface="+mn-ea"/>
              </a:rPr>
              <a:t>74KN</a:t>
            </a:r>
            <a:endParaRPr lang="en-US" altLang="zh-CN" sz="1600"/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5123180" y="4406900"/>
            <a:ext cx="2701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浮筒平台锚定断面图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07605" y="3429000"/>
            <a:ext cx="7683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endParaRPr lang="en-US" altLang="zh-CN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7181215" y="1343660"/>
            <a:ext cx="45021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因浮台随水位升起后，离岸距离会增大，为方便人员进出浮台，在入口出设置一座活动引桥，长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米，宽度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1.5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米，引桥一端铰接，另一端设置滚轮可自由移动，水位变化时自行调节角度。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496820" y="5046345"/>
            <a:ext cx="279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浮桥侧面连接效果图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518604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入口设计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迎江区长风乡浮筒码头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5" name="图片 4" descr="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" y="946150"/>
            <a:ext cx="6610985" cy="371919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4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467106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入口设计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枞阳县雨坛浮筒码头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7026275" y="1860550"/>
            <a:ext cx="45021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因浮台标高随水位变化而变化，为方便人员进出浮台，同时对浮筒平台起到一定支撑作用，在入口出设置一座活动引桥，长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米，宽度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1.5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米，引桥两端均为铰接，水位变化时自行调节俯仰角度。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739390" y="5247005"/>
            <a:ext cx="279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浮桥侧面连接效果图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05" y="1090295"/>
            <a:ext cx="6567170" cy="369443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4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467106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入口设计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桐城市孔城码头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7026275" y="1860550"/>
            <a:ext cx="45021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因浮台标高随水位变化而变化，为方便人员进出浮台，同时对浮筒平台起到一定支撑作用，在入口出设置一座活动引桥，长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米，宽度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1.5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米，引桥两端均为铰接，水位变化时自行调节俯仰角度，人员从踏步而下，经由汀步通过引桥上至码头。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503805" y="5247005"/>
            <a:ext cx="279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浮桥侧面连接效果图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" y="1224280"/>
            <a:ext cx="6659880" cy="37465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pic>
        <p:nvPicPr>
          <p:cNvPr id="2" name="图片 1" descr="蓝色浮筒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665" y="1045845"/>
            <a:ext cx="2557780" cy="2383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57090" y="901065"/>
            <a:ext cx="649351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    质：高分子量高密度聚乙烯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浮筒规格：长*宽*高（50*50*40cm）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浮筒重量：浮筒 7KG±300g/个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承载力:350kg/㎡；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对角拉力试验：单体浮筒对角连接耳可承受 1800N 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对变拉力试验：单体浮筒对边拉力大于 2500N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浮筒单体侧部静载承受压力为58.8/KN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拉伸屈服强度≦23Mpa，冲击强度(缺口)≦9KJ/㎡u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005" y="4788535"/>
            <a:ext cx="9459595" cy="1489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、材质特点：、</a:t>
            </a:r>
            <a:r>
              <a:rPr lang="zh-CN" sz="14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抗氧化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14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抗紫外线，</a:t>
            </a:r>
            <a:r>
              <a:rPr lang="zh-CN" sz="14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防冻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，不受海水、化学品、药剂、油渍及水生物的侵蚀；</a:t>
            </a: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2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、外观设计：浮筒体上部表面采用防滑花纹设计，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安全稳固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、使用寿命：</a:t>
            </a:r>
            <a:r>
              <a:rPr 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10-15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年以上。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、保养维护：使用期间基本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不需花费任何保养、维修费用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、环境适应性：在-60℃至80℃温度下能正常使用，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无污染、不破坏环境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4515" y="4420235"/>
            <a:ext cx="1298575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浮筒优势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4480" y="3803650"/>
            <a:ext cx="213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高分子聚乙烯浮筒</a:t>
            </a:r>
            <a:endParaRPr lang="en-US" altLang="zh-CN"/>
          </a:p>
        </p:txBody>
      </p:sp>
      <p:sp>
        <p:nvSpPr>
          <p:cNvPr id="6" name="标题 3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面层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07085" y="2592070"/>
            <a:ext cx="30587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高耐防腐实心塑木地板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材质：木塑复合材质（</a:t>
            </a:r>
            <a:r>
              <a:rPr lang="en-US" altLang="zh-CN" sz="1400"/>
              <a:t>WPC</a:t>
            </a:r>
            <a:r>
              <a:rPr lang="zh-CN" altLang="en-US" sz="1400"/>
              <a:t>）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规格：</a:t>
            </a:r>
            <a:r>
              <a:rPr lang="en-US" altLang="zh-CN" sz="1400"/>
              <a:t>140*25mm</a:t>
            </a:r>
            <a:endParaRPr lang="en-US" altLang="zh-CN" sz="1400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598670" y="1673225"/>
            <a:ext cx="219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塑木地板优点：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598670" y="612775"/>
            <a:ext cx="609600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   塑木也称“木塑”是近年来建材行业内兴起的一种新型复合材料，其以聚乙烯、聚丙烯、聚氯乙烯等热塑性树脂为原料，经过挤压、模压、注塑成型等工序加工而成。</a:t>
            </a:r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7085" y="607695"/>
            <a:ext cx="2938272" cy="19842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7085" y="3828415"/>
            <a:ext cx="2983865" cy="203581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3865753" y="4182237"/>
            <a:ext cx="228600" cy="1328928"/>
          </a:xfrm>
          <a:prstGeom prst="rect">
            <a:avLst/>
          </a:prstGeom>
          <a:solidFill>
            <a:srgbClr val="FFFFFF"/>
          </a:solidFill>
        </p:spPr>
        <p:txBody>
          <a:bodyPr vert="wordArtVertRtl" wrap="none" lIns="0" tIns="0" rIns="0" bIns="0">
            <a:noAutofit/>
          </a:bodyPr>
          <a:p>
            <a:pPr indent="0"/>
            <a:r>
              <a:rPr lang="zh-TW" sz="1900">
                <a:latin typeface="MingLiU" panose="02020509000000000000" charset="-120"/>
                <a:ea typeface="MingLiU" panose="02020509000000000000" charset="-120"/>
              </a:rPr>
              <a:t>整体效果</a:t>
            </a:r>
            <a:endParaRPr lang="zh-TW" sz="1900">
              <a:latin typeface="MingLiU" panose="02020509000000000000" charset="-120"/>
              <a:ea typeface="MingLiU" panose="02020509000000000000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05020" y="2106295"/>
            <a:ext cx="6990745" cy="3820935"/>
            <a:chOff x="9558" y="1637"/>
            <a:chExt cx="8407" cy="5718"/>
          </a:xfrm>
        </p:grpSpPr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10933" y="1637"/>
              <a:ext cx="3067" cy="4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防水防潮可塑性强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10933" y="2217"/>
              <a:ext cx="6883" cy="473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85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解决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了木质产品在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潮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湿多水环境中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腐烂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和膨胀变形的问题，用于室外耐候性良好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10933" y="3157"/>
              <a:ext cx="3499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使用期限长实用性强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9"/>
              </p:custDataLst>
            </p:nvPr>
          </p:nvSpPr>
          <p:spPr>
            <a:xfrm>
              <a:off x="10934" y="3815"/>
              <a:ext cx="6965" cy="51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610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高强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度塑木，防虫蚊、密度大、耐腐蚀，浓厦的仿古气息表面光潘平整，抗压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能力强</a:t>
              </a:r>
              <a:endParaRPr lang="zh-CN" alt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10933" y="4744"/>
              <a:ext cx="3106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防滑设计表里如一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21"/>
              </p:custDataLst>
            </p:nvPr>
          </p:nvSpPr>
          <p:spPr>
            <a:xfrm>
              <a:off x="10934" y="5449"/>
              <a:ext cx="6926" cy="39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415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表面防水防滑设计，雨天不滑、不易龟裂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不易变形，真材实料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2"/>
              </p:custDataLst>
            </p:nvPr>
          </p:nvSpPr>
          <p:spPr>
            <a:xfrm>
              <a:off x="10933" y="6220"/>
              <a:ext cx="3158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物理性能好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23"/>
              </p:custDataLst>
            </p:nvPr>
          </p:nvSpPr>
          <p:spPr>
            <a:xfrm>
              <a:off x="10933" y="6600"/>
              <a:ext cx="7032" cy="731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60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强度较好、硬度较高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吸水性小、耐老化、耐腐蚀、抗静电、绝缘、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隔热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阻燃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、可抗高低温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0" name="圆角矩形 29"/>
            <p:cNvSpPr/>
            <p:nvPr>
              <p:custDataLst>
                <p:tags r:id="rId24"/>
              </p:custDataLst>
            </p:nvPr>
          </p:nvSpPr>
          <p:spPr>
            <a:xfrm>
              <a:off x="9558" y="1637"/>
              <a:ext cx="1134" cy="1134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1</a:t>
              </a:r>
              <a:endParaRPr lang="en-US" altLang="zh-CN" sz="2800"/>
            </a:p>
          </p:txBody>
        </p:sp>
        <p:sp>
          <p:nvSpPr>
            <p:cNvPr id="31" name="圆角矩形 30"/>
            <p:cNvSpPr/>
            <p:nvPr>
              <p:custDataLst>
                <p:tags r:id="rId25"/>
              </p:custDataLst>
            </p:nvPr>
          </p:nvSpPr>
          <p:spPr>
            <a:xfrm>
              <a:off x="9558" y="3166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2</a:t>
              </a:r>
              <a:endParaRPr lang="en-US" altLang="zh-CN" sz="2800"/>
            </a:p>
          </p:txBody>
        </p:sp>
        <p:sp>
          <p:nvSpPr>
            <p:cNvPr id="32" name="圆角矩形 31"/>
            <p:cNvSpPr/>
            <p:nvPr>
              <p:custDataLst>
                <p:tags r:id="rId26"/>
              </p:custDataLst>
            </p:nvPr>
          </p:nvSpPr>
          <p:spPr>
            <a:xfrm>
              <a:off x="9558" y="4694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3</a:t>
              </a:r>
              <a:endParaRPr lang="en-US" altLang="zh-CN" sz="2800"/>
            </a:p>
          </p:txBody>
        </p:sp>
        <p:sp>
          <p:nvSpPr>
            <p:cNvPr id="33" name="圆角矩形 32"/>
            <p:cNvSpPr/>
            <p:nvPr>
              <p:custDataLst>
                <p:tags r:id="rId27"/>
              </p:custDataLst>
            </p:nvPr>
          </p:nvSpPr>
          <p:spPr>
            <a:xfrm>
              <a:off x="9558" y="6222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4</a:t>
              </a:r>
              <a:endParaRPr lang="en-US" altLang="zh-CN" sz="2800"/>
            </a:p>
          </p:txBody>
        </p:sp>
      </p:grp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微信图片_202310160851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41110" y="854710"/>
            <a:ext cx="5280000" cy="3960000"/>
          </a:xfrm>
          <a:prstGeom prst="rect">
            <a:avLst/>
          </a:prstGeom>
        </p:spPr>
      </p:pic>
      <p:pic>
        <p:nvPicPr>
          <p:cNvPr id="2" name="图片 1" descr="微信图片_2023101608514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15975" y="854710"/>
            <a:ext cx="5280000" cy="39600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微信图片_202011301059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" y="1009650"/>
            <a:ext cx="5279782" cy="3960000"/>
          </a:xfrm>
          <a:prstGeom prst="rect">
            <a:avLst/>
          </a:prstGeom>
        </p:spPr>
      </p:pic>
      <p:pic>
        <p:nvPicPr>
          <p:cNvPr id="5" name="图片 4" descr="DJI_07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4540" y="1009650"/>
            <a:ext cx="5939634" cy="396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25975" y="849630"/>
            <a:ext cx="7216140" cy="4497705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8" name="标题 37"/>
          <p:cNvSpPr>
            <a:spLocks noGrp="1"/>
          </p:cNvSpPr>
          <p:nvPr>
            <p:ph type="title" idx="4294967295"/>
          </p:nvPr>
        </p:nvSpPr>
        <p:spPr>
          <a:xfrm>
            <a:off x="411480" y="181610"/>
            <a:ext cx="1841500" cy="271145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建设地点</a:t>
            </a:r>
            <a:endParaRPr lang="zh-CN" sz="18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3" name="Freeform 36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732155" y="3560445"/>
            <a:ext cx="344805" cy="394970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8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8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8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8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0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1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0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12115" y="1155700"/>
            <a:ext cx="4149090" cy="169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    </a:t>
            </a:r>
            <a:r>
              <a:rPr lang="zh-CN" altLang="en-US" sz="1600">
                <a:sym typeface="+mn-ea"/>
              </a:rPr>
              <a:t>迎江区长风乡浮筒码头：</a:t>
            </a:r>
            <a:r>
              <a:rPr lang="en-US" alt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本工程位于迎江区长风乡，项目所在位置原有约</a:t>
            </a:r>
            <a:r>
              <a:rPr lang="en-US" alt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的长坡。</a:t>
            </a:r>
            <a:endParaRPr lang="zh-CN" altLang="en-US" sz="16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</a:t>
            </a:r>
            <a:endParaRPr lang="zh-CN" altLang="en-US" sz="14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6525260" y="5414645"/>
            <a:ext cx="1153795" cy="36830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/>
              <a:t>项目位置</a:t>
            </a:r>
            <a:endParaRPr lang="zh-CN" altLang="en-US"/>
          </a:p>
        </p:txBody>
      </p:sp>
      <p:cxnSp>
        <p:nvCxnSpPr>
          <p:cNvPr id="9" name="肘形连接符 8"/>
          <p:cNvCxnSpPr>
            <a:stCxn id="8" idx="0"/>
          </p:cNvCxnSpPr>
          <p:nvPr/>
        </p:nvCxnSpPr>
        <p:spPr>
          <a:xfrm rot="16200000">
            <a:off x="6678930" y="3289300"/>
            <a:ext cx="2548890" cy="1701800"/>
          </a:xfrm>
          <a:prstGeom prst="bentConnector3">
            <a:avLst>
              <a:gd name="adj1" fmla="val 4997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角星 10"/>
          <p:cNvSpPr/>
          <p:nvPr/>
        </p:nvSpPr>
        <p:spPr>
          <a:xfrm>
            <a:off x="8709025" y="2771775"/>
            <a:ext cx="186690" cy="203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901c789aa74411b5a74f3b13d6cbd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945" y="2413000"/>
            <a:ext cx="4239260" cy="293497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8" name="标题 37"/>
          <p:cNvSpPr>
            <a:spLocks noGrp="1"/>
          </p:cNvSpPr>
          <p:nvPr>
            <p:ph type="title" idx="4294967295"/>
          </p:nvPr>
        </p:nvSpPr>
        <p:spPr>
          <a:xfrm>
            <a:off x="411480" y="181610"/>
            <a:ext cx="1841500" cy="271145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建设地点</a:t>
            </a:r>
            <a:endParaRPr lang="zh-CN" sz="18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06620" y="649605"/>
            <a:ext cx="7111365" cy="4826000"/>
          </a:xfrm>
          <a:prstGeom prst="rect">
            <a:avLst/>
          </a:prstGeom>
        </p:spPr>
      </p:pic>
      <p:sp>
        <p:nvSpPr>
          <p:cNvPr id="4" name="Freeform 36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732155" y="3560445"/>
            <a:ext cx="344805" cy="394970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8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8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8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8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0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1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0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12115" y="1155700"/>
            <a:ext cx="4149090" cy="169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     </a:t>
            </a: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枞阳县雨坛：</a:t>
            </a: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工程位于枞阳县雨坛，场地原貌如下图所示。</a:t>
            </a:r>
            <a:endParaRPr lang="zh-CN" altLang="en-US" sz="16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</a:t>
            </a:r>
            <a:endParaRPr lang="zh-CN" altLang="en-US" sz="14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5848985" y="5709920"/>
            <a:ext cx="1153795" cy="36830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/>
              <a:t>项目位置</a:t>
            </a:r>
            <a:endParaRPr lang="zh-CN" altLang="en-US"/>
          </a:p>
        </p:txBody>
      </p:sp>
      <p:cxnSp>
        <p:nvCxnSpPr>
          <p:cNvPr id="13" name="肘形连接符 12"/>
          <p:cNvCxnSpPr>
            <a:stCxn id="12" idx="0"/>
          </p:cNvCxnSpPr>
          <p:nvPr>
            <p:custDataLst>
              <p:tags r:id="rId12"/>
            </p:custDataLst>
          </p:nvPr>
        </p:nvCxnSpPr>
        <p:spPr>
          <a:xfrm rot="16200000">
            <a:off x="6002655" y="3584575"/>
            <a:ext cx="2548890" cy="1701800"/>
          </a:xfrm>
          <a:prstGeom prst="bentConnector3">
            <a:avLst>
              <a:gd name="adj1" fmla="val 4997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五角星 13"/>
          <p:cNvSpPr/>
          <p:nvPr>
            <p:custDataLst>
              <p:tags r:id="rId13"/>
            </p:custDataLst>
          </p:nvPr>
        </p:nvSpPr>
        <p:spPr>
          <a:xfrm>
            <a:off x="8032750" y="3067050"/>
            <a:ext cx="186690" cy="203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33350" y="2670175"/>
            <a:ext cx="4500245" cy="264033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8" name="标题 37"/>
          <p:cNvSpPr>
            <a:spLocks noGrp="1"/>
          </p:cNvSpPr>
          <p:nvPr>
            <p:ph type="title" idx="4294967295"/>
          </p:nvPr>
        </p:nvSpPr>
        <p:spPr>
          <a:xfrm>
            <a:off x="411480" y="181610"/>
            <a:ext cx="1841500" cy="271145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建设地点</a:t>
            </a:r>
            <a:endParaRPr lang="zh-CN" sz="18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Freeform 36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732155" y="3560445"/>
            <a:ext cx="344805" cy="394970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8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8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8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8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0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1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0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798695" y="1360170"/>
            <a:ext cx="6725285" cy="42995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6900" y="1204595"/>
            <a:ext cx="3143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桐城市孔城码头：工程位于尹家河沿岸，周边环境如下图所示。</a:t>
            </a:r>
            <a:endParaRPr lang="zh-CN" altLang="en-US" sz="1600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 descr="31517f4b444583d5362da10017b69f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" y="3180715"/>
            <a:ext cx="4367530" cy="245681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5753735" y="5788660"/>
            <a:ext cx="1153795" cy="36830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/>
              <a:t>项目位置</a:t>
            </a:r>
            <a:endParaRPr lang="zh-CN" altLang="en-US"/>
          </a:p>
        </p:txBody>
      </p:sp>
      <p:cxnSp>
        <p:nvCxnSpPr>
          <p:cNvPr id="17" name="肘形连接符 16"/>
          <p:cNvCxnSpPr/>
          <p:nvPr>
            <p:custDataLst>
              <p:tags r:id="rId12"/>
            </p:custDataLst>
          </p:nvPr>
        </p:nvCxnSpPr>
        <p:spPr>
          <a:xfrm rot="16200000">
            <a:off x="5751830" y="3542665"/>
            <a:ext cx="2783840" cy="170815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五角星 17"/>
          <p:cNvSpPr/>
          <p:nvPr>
            <p:custDataLst>
              <p:tags r:id="rId13"/>
            </p:custDataLst>
          </p:nvPr>
        </p:nvSpPr>
        <p:spPr>
          <a:xfrm>
            <a:off x="7887970" y="2801620"/>
            <a:ext cx="186690" cy="203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1927225" y="5788660"/>
            <a:ext cx="1153795" cy="36830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/>
              <a:t>现场实景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4985" y="538480"/>
            <a:ext cx="6733540" cy="5569585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平面图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迎江区长风乡浮筒码头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46340" y="1082040"/>
            <a:ext cx="4100195" cy="46939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一、主要尺寸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横向主浮台顺河长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纵向浮筒平台长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2.5m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两座引桥长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m、宽2.5m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）台阶坡度为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踏步宽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300mm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，高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100mm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，中部设置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宽休息平台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二、连接与固定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引桥与纵向浮筒平台间通过转轴铰接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沿着横向浮筒平台布置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钢支撑，每组钢支撑设置两个钢支撑和两根钢丝绳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）中间的浮筒平台通过钢丝绳与两边的固定墩进行连接固定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10"/>
            </p:custDataLst>
          </p:nvPr>
        </p:nvSpPr>
        <p:spPr>
          <a:xfrm>
            <a:off x="2307590" y="2226310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引桥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3897630" y="1958975"/>
            <a:ext cx="744220" cy="3606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浮台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13" name="圆角矩形 12"/>
          <p:cNvSpPr/>
          <p:nvPr>
            <p:custDataLst>
              <p:tags r:id="rId12"/>
            </p:custDataLst>
          </p:nvPr>
        </p:nvSpPr>
        <p:spPr>
          <a:xfrm>
            <a:off x="3897630" y="4717415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台阶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9" name="圆角矩形 8"/>
          <p:cNvSpPr/>
          <p:nvPr>
            <p:custDataLst>
              <p:tags r:id="rId13"/>
            </p:custDataLst>
          </p:nvPr>
        </p:nvSpPr>
        <p:spPr>
          <a:xfrm>
            <a:off x="4753610" y="928370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浮台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025140" y="1571625"/>
            <a:ext cx="1135380" cy="83502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</p:cNvCxnSpPr>
          <p:nvPr/>
        </p:nvCxnSpPr>
        <p:spPr>
          <a:xfrm>
            <a:off x="3025140" y="2406650"/>
            <a:ext cx="1214120" cy="74612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9030970" y="63055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0845" y="989965"/>
            <a:ext cx="6899910" cy="490347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面图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枞阳县雨坛浮筒码头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7311390" y="998855"/>
            <a:ext cx="4335145" cy="46939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一、主要尺寸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浮台顺河长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m、宽2.5m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）台阶宽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，总投影长度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5.1m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踏步宽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300mm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，高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150mm</a:t>
            </a:r>
            <a:endParaRPr lang="en-US" alt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）浮台角部布置一间值班室，房间尺寸为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×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，采用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1800w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的太阳能板供电，可满足基本办公及照明使用，不可使用大功率电器。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二、连接与固定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引桥与浮筒平台和岸端间通过转轴铰接连接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浮筒平台两侧布置两根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钢支撑，每根钢支撑连接在固定墩上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）固定墩上部布置一个系船柱（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5t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11"/>
            </p:custDataLst>
          </p:nvPr>
        </p:nvSpPr>
        <p:spPr>
          <a:xfrm>
            <a:off x="2145665" y="2946400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引桥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8" name="圆角矩形 7"/>
          <p:cNvSpPr/>
          <p:nvPr>
            <p:custDataLst>
              <p:tags r:id="rId12"/>
            </p:custDataLst>
          </p:nvPr>
        </p:nvSpPr>
        <p:spPr>
          <a:xfrm>
            <a:off x="3660140" y="4178300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台阶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14" name="圆角矩形 13"/>
          <p:cNvSpPr/>
          <p:nvPr>
            <p:custDataLst>
              <p:tags r:id="rId13"/>
            </p:custDataLst>
          </p:nvPr>
        </p:nvSpPr>
        <p:spPr>
          <a:xfrm>
            <a:off x="4831715" y="2013585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浮台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cxnSp>
        <p:nvCxnSpPr>
          <p:cNvPr id="17" name="直接箭头连接符 16"/>
          <p:cNvCxnSpPr>
            <a:stCxn id="6" idx="3"/>
          </p:cNvCxnSpPr>
          <p:nvPr>
            <p:custDataLst>
              <p:tags r:id="rId14"/>
            </p:custDataLst>
          </p:nvPr>
        </p:nvCxnSpPr>
        <p:spPr>
          <a:xfrm>
            <a:off x="2863215" y="3126740"/>
            <a:ext cx="939165" cy="55943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9030970" y="63055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0090" y="783590"/>
            <a:ext cx="6631305" cy="5290185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面图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桐城市孔城码头</a:t>
            </a:r>
            <a:r>
              <a:rPr lang="en-US" altLang="zh-CN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7546340" y="1199515"/>
            <a:ext cx="4100195" cy="46939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一、主要尺寸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浮台顺河长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m、宽2.5m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引桥至踏步之间设置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600*300mm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的汀步，双排布置，纵向间距为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600mm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en-US" alt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二、连接与固定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引桥与浮筒平台和岸端间通过转轴铰接连接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浮筒平台两侧布置两根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钢支撑，每根钢支撑连接在固定墩上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）固定墩上部布置一个系船柱（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5t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11"/>
            </p:custDataLst>
          </p:nvPr>
        </p:nvSpPr>
        <p:spPr>
          <a:xfrm>
            <a:off x="2145665" y="2586355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引桥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8" name="圆角矩形 7"/>
          <p:cNvSpPr/>
          <p:nvPr>
            <p:custDataLst>
              <p:tags r:id="rId12"/>
            </p:custDataLst>
          </p:nvPr>
        </p:nvSpPr>
        <p:spPr>
          <a:xfrm>
            <a:off x="3677285" y="4475480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汀步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14" name="圆角矩形 13"/>
          <p:cNvSpPr/>
          <p:nvPr>
            <p:custDataLst>
              <p:tags r:id="rId13"/>
            </p:custDataLst>
          </p:nvPr>
        </p:nvSpPr>
        <p:spPr>
          <a:xfrm>
            <a:off x="4710430" y="1856740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浮台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cxnSp>
        <p:nvCxnSpPr>
          <p:cNvPr id="17" name="直接箭头连接符 16"/>
          <p:cNvCxnSpPr>
            <a:stCxn id="6" idx="3"/>
          </p:cNvCxnSpPr>
          <p:nvPr>
            <p:custDataLst>
              <p:tags r:id="rId14"/>
            </p:custDataLst>
          </p:nvPr>
        </p:nvCxnSpPr>
        <p:spPr>
          <a:xfrm>
            <a:off x="2863215" y="2766695"/>
            <a:ext cx="921385" cy="46482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5"/>
            </p:custDataLst>
          </p:nvPr>
        </p:nvSpPr>
        <p:spPr>
          <a:xfrm>
            <a:off x="9030970" y="63055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承载及受力校核</a:t>
            </a:r>
            <a:endParaRPr 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图片 1" descr="载荷校核"/>
          <p:cNvPicPr>
            <a:picLocks noChangeAspect="1"/>
          </p:cNvPicPr>
          <p:nvPr/>
        </p:nvPicPr>
        <p:blipFill>
          <a:blip r:embed="rId8"/>
          <a:srcRect l="3459" t="4416" r="3174" b="4870"/>
          <a:stretch>
            <a:fillRect/>
          </a:stretch>
        </p:blipFill>
        <p:spPr>
          <a:xfrm>
            <a:off x="129223" y="637858"/>
            <a:ext cx="8124825" cy="5582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r="57424"/>
          <a:stretch>
            <a:fillRect/>
          </a:stretch>
        </p:blipFill>
        <p:spPr>
          <a:xfrm>
            <a:off x="8408670" y="3607435"/>
            <a:ext cx="3547110" cy="2621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rcRect l="59792"/>
          <a:stretch>
            <a:fillRect/>
          </a:stretch>
        </p:blipFill>
        <p:spPr>
          <a:xfrm>
            <a:off x="8545195" y="1331595"/>
            <a:ext cx="3263900" cy="255397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9484360" y="99885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受力示意图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4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29、32、35、40、43、4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汇报人姓名"/>
  <p:tag name="KSO_WM_UNIT_TYPE" val="b"/>
  <p:tag name="KSO_WM_TEMPLATE_CATEGORY" val="custom"/>
  <p:tag name="KSO_WM_TEMPLATE_INDEX" val="20204446"/>
  <p:tag name="KSO_WM_UNIT_ID" val="custom20204446_1*b*2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204446"/>
  <p:tag name="KSO_WM_UNIT_TYPE" val="a"/>
  <p:tag name="KSO_WM_UNIT_INDEX" val="1"/>
  <p:tag name="KSO_WM_UNIT_ISCONTENTSTITLE" val="0"/>
  <p:tag name="KSO_WM_UNIT_PRESET_TEXT" val="乘风破浪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D" val="custom20204446_1*a*1"/>
  <p:tag name="KSO_WM_UNIT_LAYERLEVEL" val="1"/>
  <p:tag name="KSO_WM_TAG_VERSION" val="1.0"/>
  <p:tag name="KSO_WM_BEAUTIFY_FLAG" val="#wm#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3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46"/>
  <p:tag name="KSO_WM_SLIDE_ID" val="custom20204446_1"/>
  <p:tag name="KSO_WM_TEMPLATE_MASTER_THUMB_INDEX" val="12"/>
  <p:tag name="KSO_WM_TEMPLATE_THUMBS_INDEX" val="1、4、7、9、12、16、17、22、25、26、27、28、29、32、35、40、43、44"/>
</p:tagLst>
</file>

<file path=ppt/tags/tag14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1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2"/>
  <p:tag name="KSO_WM_UNIT_LINE_FORE_SCHEMECOLOR_INDEX" val="5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1"/>
  <p:tag name="KSO_WM_UNIT_TEXT_FILL_FORE_SCHEMECOLOR_INDEX" val="5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2"/>
  <p:tag name="KSO_WM_UNIT_LINE_FORE_SCHEMECOLOR_INDEX" val="5"/>
  <p:tag name="KSO_WM_UNIT_LINE_FILL_TYPE" val="2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1"/>
  <p:tag name="KSO_WM_UNIT_TEXT_FILL_FORE_SCHEMECOLOR_INDEX" val="5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2"/>
  <p:tag name="KSO_WM_UNIT_LINE_FORE_SCHEMECOLOR_INDEX" val="5"/>
  <p:tag name="KSO_WM_UNIT_LINE_FILL_TYPE" val="2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5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1"/>
  <p:tag name="KSO_WM_UNIT_TEXT_FILL_FORE_SCHEMECOLOR_INDEX" val="5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2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46"/>
  <p:tag name="KSO_WM_UNIT_ID" val="custom20204446_5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6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446"/>
  <p:tag name="KSO_WM_SLIDE_ID" val="custom20204446_5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172.xml><?xml version="1.0" encoding="utf-8"?>
<p:tagLst xmlns:p="http://schemas.openxmlformats.org/presentationml/2006/main">
  <p:tag name="KSO_WM_UNIT_PLACING_PICTURE_USER_VIEWPORT" val="{&quot;height&quot;:1016,&quot;width&quot;:1085}"/>
</p:tagLst>
</file>

<file path=ppt/tags/tag17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  <p:tag name="KSO_WM_BEAUTIFY_FLAG" val="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  <p:tag name="KSO_WM_BEAUTIFY_FLAG" val=""/>
</p:tagLst>
</file>

<file path=ppt/tags/tag179.xml><?xml version="1.0" encoding="utf-8"?>
<p:tagLst xmlns:p="http://schemas.openxmlformats.org/presentationml/2006/main">
  <p:tag name="KSO_WM_UNIT_PLACING_PICTURE_USER_VIEWPORT" val="{&quot;height&quot;:1016,&quot;width&quot;:1085}"/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UNIT_PLACING_PICTURE_USER_VIEWPORT" val="{&quot;height&quot;:1016,&quot;width&quot;:1085}"/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UNIT_PLACING_PICTURE_USER_VIEWPORT" val="{&quot;height&quot;:1016,&quot;width&quot;:1085}"/>
  <p:tag name="KSO_WM_BEAUTIFY_FLAG" val=""/>
</p:tagLst>
</file>

<file path=ppt/tags/tag19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3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3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8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9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3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0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3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3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3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33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3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33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42.xml><?xml version="1.0" encoding="utf-8"?>
<p:tagLst xmlns:p="http://schemas.openxmlformats.org/presentationml/2006/main">
  <p:tag name="COMMONDATA" val="eyJoZGlkIjoiZmQwN2U5OTYzZGVlNzBlZmYwMDU5NjBjYjBiNmIzNDAifQ=="/>
  <p:tag name="KSO_WPP_MARK_KEY" val="032b2ff8-997f-44c9-a5e2-f85d48b2d8ea"/>
  <p:tag name="commondata" val="eyJoZGlkIjoiNDk3M2FhZDAzMjk0NWMyNTEzNzQ4YjBhNjc1M2QzYjMifQ==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DEF"/>
      </a:dk2>
      <a:lt2>
        <a:srgbClr val="FBFCFC"/>
      </a:lt2>
      <a:accent1>
        <a:srgbClr val="286C95"/>
      </a:accent1>
      <a:accent2>
        <a:srgbClr val="196B64"/>
      </a:accent2>
      <a:accent3>
        <a:srgbClr val="2D6033"/>
      </a:accent3>
      <a:accent4>
        <a:srgbClr val="564D1A"/>
      </a:accent4>
      <a:accent5>
        <a:srgbClr val="85371B"/>
      </a:accent5>
      <a:accent6>
        <a:srgbClr val="94283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2597</Words>
  <Application>WPS 演示</Application>
  <PresentationFormat>宽屏</PresentationFormat>
  <Paragraphs>270</Paragraphs>
  <Slides>28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汉仪旗黑-85S</vt:lpstr>
      <vt:lpstr>黑体</vt:lpstr>
      <vt:lpstr>Calibri</vt:lpstr>
      <vt:lpstr>Arial Unicode MS</vt:lpstr>
      <vt:lpstr>MingLiU</vt:lpstr>
      <vt:lpstr>2_Office 主题​​</vt:lpstr>
      <vt:lpstr>迎江区长风乡浮筒码头 枞阳县雨坛浮筒码头 桐城市孔城码头</vt:lpstr>
      <vt:lpstr>PowerPoint 演示文稿</vt:lpstr>
      <vt:lpstr>1.建设地点</vt:lpstr>
      <vt:lpstr>1.建设地点</vt:lpstr>
      <vt:lpstr>1.建设地点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157</cp:revision>
  <dcterms:created xsi:type="dcterms:W3CDTF">2015-05-05T08:02:00Z</dcterms:created>
  <dcterms:modified xsi:type="dcterms:W3CDTF">2023-11-13T06:27:12Z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11166C73F7DF4E60800667FF5609EAF8_13</vt:lpwstr>
  </property>
  <property fmtid="{D5CDD505-2E9C-101B-9397-08002B2CF9AE}" pid="4" name="KSOSaveFontToCloudKey">
    <vt:lpwstr>330673632_cloud</vt:lpwstr>
  </property>
</Properties>
</file>